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5"/>
  </p:notesMasterIdLst>
  <p:handoutMasterIdLst>
    <p:handoutMasterId r:id="rId15"/>
  </p:handoutMasterIdLst>
  <p:sldIdLst>
    <p:sldId id="833" r:id="rId3"/>
    <p:sldId id="323" r:id="rId4"/>
    <p:sldId id="834" r:id="rId6"/>
    <p:sldId id="782" r:id="rId7"/>
    <p:sldId id="835" r:id="rId8"/>
    <p:sldId id="836" r:id="rId9"/>
    <p:sldId id="837" r:id="rId10"/>
    <p:sldId id="838" r:id="rId11"/>
    <p:sldId id="839" r:id="rId12"/>
    <p:sldId id="781" r:id="rId13"/>
    <p:sldId id="840" r:id="rId14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19"/>
    </p:embeddedFont>
    <p:embeddedFont>
      <p:font typeface="楷体" panose="02010609060101010101" charset="-122"/>
      <p:regular r:id="rId20"/>
    </p:embeddedFont>
    <p:embeddedFont>
      <p:font typeface="微软雅黑" panose="020B0503020204020204" pitchFamily="34" charset="-122"/>
      <p:regular r:id="rId21"/>
    </p:embeddedFont>
    <p:embeddedFont>
      <p:font typeface="Calibri" panose="020F0502020204030204" charset="0"/>
      <p:regular r:id="rId22"/>
      <p:bold r:id="rId23"/>
      <p:italic r:id="rId24"/>
      <p:boldItalic r:id="rId2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FF6600"/>
    <a:srgbClr val="EE6060"/>
    <a:srgbClr val="FF9933"/>
    <a:srgbClr val="0000FF"/>
    <a:srgbClr val="0070C0"/>
    <a:srgbClr val="FF9F9F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4660"/>
  </p:normalViewPr>
  <p:slideViewPr>
    <p:cSldViewPr>
      <p:cViewPr>
        <p:scale>
          <a:sx n="100" d="100"/>
          <a:sy n="100" d="100"/>
        </p:scale>
        <p:origin x="-672" y="-294"/>
      </p:cViewPr>
      <p:guideLst>
        <p:guide orient="horz" pos="146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font" Target="fonts/font7.fntdata"/><Relationship Id="rId24" Type="http://schemas.openxmlformats.org/officeDocument/2006/relationships/font" Target="fonts/font6.fntdata"/><Relationship Id="rId23" Type="http://schemas.openxmlformats.org/officeDocument/2006/relationships/font" Target="fonts/font5.fntdata"/><Relationship Id="rId22" Type="http://schemas.openxmlformats.org/officeDocument/2006/relationships/font" Target="fonts/font4.fntdata"/><Relationship Id="rId21" Type="http://schemas.openxmlformats.org/officeDocument/2006/relationships/font" Target="fonts/font3.fntdata"/><Relationship Id="rId20" Type="http://schemas.openxmlformats.org/officeDocument/2006/relationships/font" Target="fonts/font2.fntdata"/><Relationship Id="rId2" Type="http://schemas.openxmlformats.org/officeDocument/2006/relationships/theme" Target="theme/theme1.xml"/><Relationship Id="rId19" Type="http://schemas.openxmlformats.org/officeDocument/2006/relationships/font" Target="fonts/font1.fntdata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1" y="92978"/>
            <a:ext cx="2771800" cy="276999"/>
            <a:chOff x="1" y="92978"/>
            <a:chExt cx="2771800" cy="276999"/>
          </a:xfrm>
        </p:grpSpPr>
        <p:sp>
          <p:nvSpPr>
            <p:cNvPr id="8" name="矩形 7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文本框 10"/>
            <p:cNvSpPr txBox="1"/>
            <p:nvPr userDrawn="1"/>
          </p:nvSpPr>
          <p:spPr>
            <a:xfrm>
              <a:off x="193237" y="92978"/>
              <a:ext cx="15696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口语交际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：自我介绍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8437" name="Picture 5" descr="https://timgsa.baidu.com/timg?image&amp;quality=80&amp;size=b9999_10000&amp;sec=1564930824481&amp;di=525983fabf6ccd8c7cbb8ae7373ae2fe&amp;imgtype=0&amp;src=http%3A%2F%2Fpic.90sjimg.com%2Fdesign%2F01%2F36%2F54%2F69%2F59084eb5e6c6d.png"/>
          <p:cNvPicPr>
            <a:picLocks noChangeAspect="1" noChangeArrowheads="1"/>
          </p:cNvPicPr>
          <p:nvPr userDrawn="1"/>
        </p:nvPicPr>
        <p:blipFill>
          <a:blip r:embed="rId5" cstate="print">
            <a:lum/>
          </a:blip>
          <a:srcRect b="17785"/>
          <a:stretch>
            <a:fillRect/>
          </a:stretch>
        </p:blipFill>
        <p:spPr bwMode="auto">
          <a:xfrm>
            <a:off x="63500" y="3988885"/>
            <a:ext cx="9080500" cy="115461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1340853" y="1419623"/>
            <a:ext cx="6688071" cy="266429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68500" y="1721485"/>
            <a:ext cx="5650230" cy="20612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320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</a:rPr>
              <a:t>在广袤的宇宙中，只有一个你，以前不曾出现，以后也不会重复。</a:t>
            </a:r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你绝对是唯一的、独特的。</a:t>
            </a:r>
            <a:endParaRPr lang="zh-CN" alt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1043608" y="1059582"/>
            <a:ext cx="6481823" cy="3083804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464310" y="1325245"/>
            <a:ext cx="5890895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altLang="zh-CN" sz="3600" b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sz="4000" b="0">
                <a:latin typeface="楷体" panose="02010609060101010101" charset="-122"/>
                <a:ea typeface="楷体" panose="02010609060101010101" charset="-122"/>
              </a:rPr>
              <a:t>情境不同，交际对象不同，交际目的也不同，所以自我介绍的重点就会不同。</a:t>
            </a:r>
            <a:endParaRPr lang="zh-CN" altLang="en-US" sz="4000" b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1340853" y="1419623"/>
            <a:ext cx="6688071" cy="266429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326" y="87536"/>
            <a:ext cx="2366215" cy="1165966"/>
            <a:chOff x="60425" y="116632"/>
            <a:chExt cx="3154461" cy="1554378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25" y="116632"/>
              <a:ext cx="3154461" cy="1554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矩形 6"/>
            <p:cNvSpPr/>
            <p:nvPr/>
          </p:nvSpPr>
          <p:spPr>
            <a:xfrm>
              <a:off x="592164" y="836712"/>
              <a:ext cx="2214534" cy="706856"/>
            </a:xfrm>
            <a:prstGeom prst="rect">
              <a:avLst/>
            </a:prstGeom>
            <a:noFill/>
          </p:spPr>
          <p:txBody>
            <a:bodyPr wrap="none" lIns="68590" tIns="34295" rIns="68590" bIns="34295">
              <a:spAutoFit/>
            </a:bodyPr>
            <a:lstStyle/>
            <a:p>
              <a:pPr algn="ctr"/>
              <a:r>
                <a:rPr lang="zh-CN" altLang="en-US" sz="30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小组演练</a:t>
              </a:r>
              <a:endParaRPr lang="zh-CN" altLang="en-US" sz="3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537970" y="1756410"/>
            <a:ext cx="629348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1.给下面听课的老师介绍自己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2.给魔法学校接你的工作人员电话里介绍自己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3.给魔法学校的新同学介绍自己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4参加魔法学校“小歌手选拔”活动。</a:t>
            </a:r>
            <a:endParaRPr lang="en-US" altLang="zh-CN" sz="28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28860" y="2857502"/>
            <a:ext cx="3890809" cy="1200329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自我介绍</a:t>
            </a:r>
            <a:endParaRPr lang="zh-CN" altLang="en-US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流程图: 决策 4"/>
          <p:cNvSpPr/>
          <p:nvPr/>
        </p:nvSpPr>
        <p:spPr>
          <a:xfrm>
            <a:off x="2303505" y="2842276"/>
            <a:ext cx="685907" cy="458700"/>
          </a:xfrm>
          <a:prstGeom prst="flowChartDecision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矩形 9"/>
          <p:cNvSpPr/>
          <p:nvPr/>
        </p:nvSpPr>
        <p:spPr>
          <a:xfrm flipH="1">
            <a:off x="0" y="123190"/>
            <a:ext cx="4252595" cy="26416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"/>
          <p:cNvSpPr txBox="1"/>
          <p:nvPr/>
        </p:nvSpPr>
        <p:spPr>
          <a:xfrm>
            <a:off x="161281" y="1106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四年级  下册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 r="3535"/>
          <a:stretch>
            <a:fillRect/>
          </a:stretch>
        </p:blipFill>
        <p:spPr bwMode="auto">
          <a:xfrm>
            <a:off x="2357422" y="571486"/>
            <a:ext cx="4000528" cy="219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决策 4"/>
          <p:cNvSpPr/>
          <p:nvPr/>
        </p:nvSpPr>
        <p:spPr>
          <a:xfrm>
            <a:off x="2303505" y="2842276"/>
            <a:ext cx="685907" cy="458700"/>
          </a:xfrm>
          <a:prstGeom prst="flowChartDecision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0" name="矩形 9"/>
          <p:cNvSpPr/>
          <p:nvPr/>
        </p:nvSpPr>
        <p:spPr>
          <a:xfrm flipH="1">
            <a:off x="0" y="123190"/>
            <a:ext cx="4252595" cy="26416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文本框 1"/>
          <p:cNvSpPr txBox="1"/>
          <p:nvPr/>
        </p:nvSpPr>
        <p:spPr>
          <a:xfrm>
            <a:off x="161281" y="1106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四年级  下册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 r="3535"/>
          <a:stretch>
            <a:fillRect/>
          </a:stretch>
        </p:blipFill>
        <p:spPr bwMode="auto">
          <a:xfrm>
            <a:off x="3289935" y="1794510"/>
            <a:ext cx="2851150" cy="1555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圆角矩形 1"/>
          <p:cNvSpPr/>
          <p:nvPr/>
        </p:nvSpPr>
        <p:spPr>
          <a:xfrm>
            <a:off x="1442085" y="1101090"/>
            <a:ext cx="1847850" cy="6445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姓名</a:t>
            </a:r>
            <a:endParaRPr lang="zh-CN" altLang="en-US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442085" y="2197735"/>
            <a:ext cx="1847850" cy="6445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年龄</a:t>
            </a:r>
            <a:endParaRPr lang="zh-CN" altLang="en-US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442085" y="3300730"/>
            <a:ext cx="1847850" cy="6445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来自哪里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899160" y="1419860"/>
            <a:ext cx="288290" cy="252031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61290" y="1444625"/>
            <a:ext cx="736600" cy="22548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基本信息</a:t>
            </a:r>
            <a:endParaRPr lang="zh-CN" altLang="en-US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416675" y="2197735"/>
            <a:ext cx="1847850" cy="6445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爱好</a:t>
            </a:r>
            <a:endParaRPr lang="zh-CN" altLang="en-US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6416675" y="1101090"/>
            <a:ext cx="1847850" cy="6445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性格</a:t>
            </a:r>
            <a:endParaRPr lang="zh-CN" altLang="en-US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416675" y="3295650"/>
            <a:ext cx="1847850" cy="6445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3600">
                <a:latin typeface="楷体" panose="02010609060101010101" charset="-122"/>
                <a:ea typeface="楷体" panose="02010609060101010101" charset="-122"/>
              </a:rPr>
              <a:t>特长</a:t>
            </a:r>
            <a:endParaRPr lang="zh-CN" altLang="en-US" sz="36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 animBg="1"/>
      <p:bldP spid="2" grpId="1" animBg="1"/>
      <p:bldP spid="3" grpId="1" animBg="1"/>
      <p:bldP spid="8" grpId="1" animBg="1"/>
      <p:bldP spid="9" grpId="0" animBg="1"/>
      <p:bldP spid="12" grpId="0"/>
      <p:bldP spid="9" grpId="1" animBg="1"/>
      <p:bldP spid="12" grpId="1"/>
      <p:bldP spid="14" grpId="0" animBg="1"/>
      <p:bldP spid="13" grpId="0" animBg="1"/>
      <p:bldP spid="15" grpId="0" animBg="1"/>
      <p:bldP spid="14" grpId="1" animBg="1"/>
      <p:bldP spid="13" grpId="1" animBg="1"/>
      <p:bldP spid="1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1340853" y="1419623"/>
            <a:ext cx="6688071" cy="266429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和别人初次见面，转学到新学校，应聘校报记者</a:t>
            </a:r>
            <a:r>
              <a:rPr lang="en-US" altLang="zh-CN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我们常常需要向别人作自我介绍。面对不同的情况，自我介绍也应该有所不同。</a:t>
            </a:r>
            <a:endParaRPr lang="zh-CN" altLang="en-US" sz="2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326" y="87536"/>
            <a:ext cx="2366215" cy="1165966"/>
            <a:chOff x="60425" y="116632"/>
            <a:chExt cx="3154461" cy="1554378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25" y="116632"/>
              <a:ext cx="3154461" cy="1554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矩形 6"/>
            <p:cNvSpPr/>
            <p:nvPr/>
          </p:nvSpPr>
          <p:spPr>
            <a:xfrm>
              <a:off x="592162" y="836712"/>
              <a:ext cx="2214534" cy="706856"/>
            </a:xfrm>
            <a:prstGeom prst="rect">
              <a:avLst/>
            </a:prstGeom>
            <a:noFill/>
          </p:spPr>
          <p:txBody>
            <a:bodyPr wrap="none" lIns="68590" tIns="34295" rIns="68590" bIns="34295">
              <a:spAutoFit/>
            </a:bodyPr>
            <a:lstStyle/>
            <a:p>
              <a:pPr algn="ctr"/>
              <a:r>
                <a:rPr lang="zh-CN" altLang="en-US" sz="30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交际内容</a:t>
              </a:r>
              <a:endParaRPr lang="zh-CN" altLang="en-US" sz="3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1340853" y="1419623"/>
            <a:ext cx="6688071" cy="266429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341120" y="1568450"/>
            <a:ext cx="71456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/>
            <a:r>
              <a:rPr lang="zh-CN" sz="32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情境一、给陌生人打电话介绍自己</a:t>
            </a:r>
            <a:endParaRPr lang="zh-CN" altLang="en-US" sz="3200" b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82420" y="2327910"/>
            <a:ext cx="629348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哈利波特魔法学院的一位同学，要来我们学校学习，同学们要去车站接他，如何能够让他快速的找到我们呢？你来介绍下自己吧！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五角星 1"/>
          <p:cNvSpPr/>
          <p:nvPr/>
        </p:nvSpPr>
        <p:spPr>
          <a:xfrm>
            <a:off x="3305810" y="963295"/>
            <a:ext cx="2808605" cy="2520315"/>
          </a:xfrm>
          <a:prstGeom prst="star5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0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特点</a:t>
            </a:r>
            <a:endParaRPr lang="zh-CN" altLang="en-US" sz="40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001520" y="709295"/>
            <a:ext cx="20231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外貌</a:t>
            </a:r>
            <a:endParaRPr lang="zh-CN" altLang="en-US" sz="4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01520" y="3026410"/>
            <a:ext cx="20231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身材</a:t>
            </a:r>
            <a:endParaRPr lang="zh-CN" altLang="en-US" sz="4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67145" y="3026410"/>
            <a:ext cx="20231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衣着</a:t>
            </a:r>
            <a:endParaRPr lang="zh-CN" altLang="en-US" sz="4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45860" y="628015"/>
            <a:ext cx="20231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长相</a:t>
            </a:r>
            <a:endParaRPr lang="zh-CN" altLang="en-US" sz="4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14855" y="709295"/>
            <a:ext cx="20231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外貌</a:t>
            </a:r>
            <a:endParaRPr lang="zh-CN" altLang="en-US" sz="4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14855" y="3026410"/>
            <a:ext cx="20231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身材</a:t>
            </a:r>
            <a:endParaRPr lang="zh-CN" altLang="en-US" sz="4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80480" y="3026410"/>
            <a:ext cx="20231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衣着</a:t>
            </a:r>
            <a:endParaRPr lang="zh-CN" altLang="en-US" sz="4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259195" y="628015"/>
            <a:ext cx="20231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长相</a:t>
            </a:r>
            <a:endParaRPr lang="zh-CN" altLang="en-US" sz="4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8" grpId="1"/>
      <p:bldP spid="9" grpId="1"/>
      <p:bldP spid="10" grpId="1"/>
      <p:bldP spid="1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1340853" y="1419623"/>
            <a:ext cx="6688071" cy="266429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326" y="87536"/>
            <a:ext cx="2366215" cy="1165966"/>
            <a:chOff x="60425" y="116632"/>
            <a:chExt cx="3154461" cy="1554378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25" y="116632"/>
              <a:ext cx="3154461" cy="1554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矩形 6"/>
            <p:cNvSpPr/>
            <p:nvPr/>
          </p:nvSpPr>
          <p:spPr>
            <a:xfrm>
              <a:off x="592163" y="836712"/>
              <a:ext cx="2214534" cy="706856"/>
            </a:xfrm>
            <a:prstGeom prst="rect">
              <a:avLst/>
            </a:prstGeom>
            <a:noFill/>
          </p:spPr>
          <p:txBody>
            <a:bodyPr wrap="none" lIns="68590" tIns="34295" rIns="68590" bIns="34295">
              <a:spAutoFit/>
            </a:bodyPr>
            <a:lstStyle/>
            <a:p>
              <a:pPr algn="ctr"/>
              <a:r>
                <a:rPr lang="zh-CN" altLang="en-US" sz="30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创设情境</a:t>
              </a:r>
              <a:endParaRPr lang="zh-CN" altLang="en-US" sz="3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41120" y="1568450"/>
            <a:ext cx="714565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/>
            <a:r>
              <a:rPr lang="zh-CN" sz="32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情境二、转学向新同学介绍自己</a:t>
            </a:r>
            <a:endParaRPr lang="zh-CN" sz="3200" b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82420" y="2327910"/>
            <a:ext cx="629348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   魔法学院的朋友来到了我们学校，他面对这么多新同学，假如你是这个小男孩，你的自我介绍要说些什么呢？</a:t>
            </a:r>
            <a:endParaRPr lang="en-US" altLang="zh-CN" sz="280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五角星 1"/>
          <p:cNvSpPr/>
          <p:nvPr/>
        </p:nvSpPr>
        <p:spPr>
          <a:xfrm>
            <a:off x="3305810" y="963295"/>
            <a:ext cx="2808605" cy="2520315"/>
          </a:xfrm>
          <a:prstGeom prst="star5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00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特点</a:t>
            </a:r>
            <a:endParaRPr lang="zh-CN" altLang="en-US" sz="400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00430" y="1716405"/>
            <a:ext cx="25946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爱好</a:t>
            </a:r>
            <a:endParaRPr lang="zh-CN" altLang="en-US" sz="6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452235" y="1716405"/>
            <a:ext cx="25946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特长</a:t>
            </a:r>
            <a:endParaRPr lang="zh-CN" altLang="en-US" sz="60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角圆角矩形 2"/>
          <p:cNvSpPr/>
          <p:nvPr/>
        </p:nvSpPr>
        <p:spPr>
          <a:xfrm>
            <a:off x="1340853" y="1419623"/>
            <a:ext cx="6688071" cy="2664296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2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326" y="87536"/>
            <a:ext cx="2366215" cy="1165966"/>
            <a:chOff x="60425" y="116632"/>
            <a:chExt cx="3154461" cy="1554378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25" y="116632"/>
              <a:ext cx="3154461" cy="1554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矩形 6"/>
            <p:cNvSpPr/>
            <p:nvPr/>
          </p:nvSpPr>
          <p:spPr>
            <a:xfrm>
              <a:off x="592163" y="836712"/>
              <a:ext cx="2214534" cy="706856"/>
            </a:xfrm>
            <a:prstGeom prst="rect">
              <a:avLst/>
            </a:prstGeom>
            <a:noFill/>
          </p:spPr>
          <p:txBody>
            <a:bodyPr wrap="none" lIns="68590" tIns="34295" rIns="68590" bIns="34295">
              <a:spAutoFit/>
            </a:bodyPr>
            <a:lstStyle/>
            <a:p>
              <a:pPr algn="ctr"/>
              <a:r>
                <a:rPr lang="zh-CN" altLang="en-US" sz="30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创设情境</a:t>
              </a:r>
              <a:endParaRPr lang="zh-CN" altLang="en-US" sz="3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341120" y="1568450"/>
            <a:ext cx="714565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/>
            <a:r>
              <a:rPr lang="zh-CN" sz="2800" b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情境三、参加“小歌手选拔”介绍自己</a:t>
            </a:r>
            <a:endParaRPr lang="zh-CN" sz="2800" b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82420" y="2327910"/>
            <a:ext cx="6293485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400">
                <a:latin typeface="楷体" panose="02010609060101010101" charset="-122"/>
                <a:ea typeface="楷体" panose="02010609060101010101" charset="-122"/>
              </a:rPr>
              <a:t>小力来到我们的学校，发现我们学校的活动特别丰富，这不，明天将选拔“小歌手”比赛，你们和小力都要参加哦！这个时候，你要重点介绍自己什么呢？</a:t>
            </a:r>
            <a:endParaRPr lang="en-US" altLang="zh-CN" sz="24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5363845" y="284480"/>
            <a:ext cx="2160270" cy="1040130"/>
          </a:xfrm>
          <a:prstGeom prst="wedgeEllipseCallou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44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特长</a:t>
            </a:r>
            <a:endParaRPr lang="zh-CN" altLang="en-US" sz="44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554</Words>
  <Application>WPS 演示</Application>
  <PresentationFormat>全屏显示(16:9)</PresentationFormat>
  <Paragraphs>87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黑体</vt:lpstr>
      <vt:lpstr>楷体</vt:lpstr>
      <vt:lpstr>微软雅黑</vt:lpstr>
      <vt:lpstr>Arial Unicode MS</vt:lpstr>
      <vt:lpstr>Times New Roman</vt:lpstr>
      <vt:lpstr>Calibri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qwe</cp:lastModifiedBy>
  <cp:revision>123</cp:revision>
  <dcterms:created xsi:type="dcterms:W3CDTF">2017-03-17T02:28:00Z</dcterms:created>
  <dcterms:modified xsi:type="dcterms:W3CDTF">2021-10-24T10:17:07Z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A9FF69474AF9454DA155A4C8A918B288</vt:lpwstr>
  </property>
</Properties>
</file>